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1440" r:id="rId2"/>
    <p:sldId id="1456" r:id="rId3"/>
    <p:sldId id="1458" r:id="rId4"/>
    <p:sldId id="1441" r:id="rId5"/>
    <p:sldId id="1472" r:id="rId6"/>
    <p:sldId id="1480" r:id="rId7"/>
    <p:sldId id="1444" r:id="rId8"/>
    <p:sldId id="1479" r:id="rId9"/>
    <p:sldId id="1474" r:id="rId10"/>
    <p:sldId id="1475" r:id="rId11"/>
    <p:sldId id="1478" r:id="rId12"/>
    <p:sldId id="1476" r:id="rId13"/>
    <p:sldId id="1449" r:id="rId14"/>
    <p:sldId id="1450" r:id="rId15"/>
    <p:sldId id="1459" r:id="rId16"/>
    <p:sldId id="1452" r:id="rId17"/>
    <p:sldId id="1482" r:id="rId18"/>
    <p:sldId id="1485" r:id="rId19"/>
    <p:sldId id="1463" r:id="rId20"/>
    <p:sldId id="1461" r:id="rId21"/>
    <p:sldId id="1462" r:id="rId22"/>
    <p:sldId id="1415" r:id="rId23"/>
    <p:sldId id="1464" r:id="rId24"/>
    <p:sldId id="1417" r:id="rId25"/>
    <p:sldId id="1418" r:id="rId26"/>
    <p:sldId id="1466" r:id="rId27"/>
    <p:sldId id="1470" r:id="rId28"/>
    <p:sldId id="1469" r:id="rId29"/>
    <p:sldId id="1422" r:id="rId30"/>
    <p:sldId id="1423" r:id="rId31"/>
    <p:sldId id="1465" r:id="rId32"/>
    <p:sldId id="1425" r:id="rId33"/>
    <p:sldId id="1481" r:id="rId34"/>
    <p:sldId id="1467" r:id="rId35"/>
    <p:sldId id="1426" r:id="rId36"/>
    <p:sldId id="1427" r:id="rId37"/>
    <p:sldId id="1428" r:id="rId38"/>
    <p:sldId id="1429" r:id="rId39"/>
    <p:sldId id="1430" r:id="rId40"/>
    <p:sldId id="1468" r:id="rId41"/>
    <p:sldId id="1432" r:id="rId42"/>
    <p:sldId id="1433" r:id="rId43"/>
    <p:sldId id="1436" r:id="rId44"/>
    <p:sldId id="1455" r:id="rId45"/>
    <p:sldId id="1437" r:id="rId46"/>
    <p:sldId id="1471" r:id="rId47"/>
    <p:sldId id="1278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431" autoAdjust="0"/>
    <p:restoredTop sz="75202" autoAdjust="0"/>
  </p:normalViewPr>
  <p:slideViewPr>
    <p:cSldViewPr>
      <p:cViewPr varScale="1">
        <p:scale>
          <a:sx n="74" d="100"/>
          <a:sy n="74" d="100"/>
        </p:scale>
        <p:origin x="184" y="7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esProps" Target="presProps.xml"/><Relationship Id="rId52" Type="http://schemas.openxmlformats.org/officeDocument/2006/relationships/viewProps" Target="viewProps.xml"/><Relationship Id="rId53" Type="http://schemas.openxmlformats.org/officeDocument/2006/relationships/theme" Target="theme/theme1.xml"/><Relationship Id="rId54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16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3336239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21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7262647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26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5407874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33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1821385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eg"/><Relationship Id="rId3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4.w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2: MapReduce Algorithm Design (1/2)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10, 2017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5207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Utility computing = Infrastructure as a Service (IaaS)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Why buy machines when you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rent them instead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?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EC2,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Microsoft Azure, Google Compute 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Platform as a Service (PaaS)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Give me nice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platform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and take care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of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maintenance, upgrades, …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Google App Engine,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Altiscale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Software as a Service (SaaS)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Just run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the application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for me!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Gmail, Salesforce</a:t>
            </a:r>
          </a:p>
        </p:txBody>
      </p:sp>
    </p:spTree>
    <p:extLst>
      <p:ext uri="{BB962C8B-B14F-4D97-AF65-F5344CB8AC3E}">
        <p14:creationId xmlns:p14="http://schemas.microsoft.com/office/powerpoint/2010/main" val="10275740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Everything as a Service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Database as a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a database for me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RDS, Microsoft Azure SQL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Container as a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505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this container for me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Example: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EC2 Container Service, Google Container Engine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3213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Function as a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Service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7023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Run this function for me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Example: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Amazon Lambda, Google Cloud Functions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03265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Who cares?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 source of problems…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Cloud-based services generate 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make it easier to start companies that generate big data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As well as a solution…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Ability to provision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clusters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on-demand in the cloud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Commoditization and democratization of big data capabilities</a:t>
            </a:r>
          </a:p>
        </p:txBody>
      </p:sp>
    </p:spTree>
    <p:extLst>
      <p:ext uri="{BB962C8B-B14F-4D97-AF65-F5344CB8AC3E}">
        <p14:creationId xmlns:p14="http://schemas.microsoft.com/office/powerpoint/2010/main" val="3837132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So, what </a:t>
            </a:r>
            <a:r>
              <a:rPr lang="en-US" sz="3200" b="0" i="1" dirty="0" smtClean="0">
                <a:solidFill>
                  <a:schemeClr val="bg2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 the cloud?</a:t>
            </a:r>
            <a:endParaRPr lang="en-US" sz="32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5474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66590"/>
            <a:ext cx="9256987" cy="740559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What </a:t>
            </a:r>
            <a:r>
              <a:rPr lang="en-US" sz="3200" b="0" i="1" dirty="0" smtClean="0">
                <a:latin typeface="Gill Sans"/>
                <a:cs typeface="Gill Sans"/>
              </a:rPr>
              <a:t>is</a:t>
            </a:r>
            <a:r>
              <a:rPr lang="en-US" sz="3200" b="0" dirty="0" smtClean="0">
                <a:latin typeface="Gill Sans"/>
                <a:cs typeface="Gill Sans"/>
              </a:rPr>
              <a:t> the Matrix?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</a:t>
            </a:r>
            <a:r>
              <a:rPr lang="en-US" sz="1000" b="0" dirty="0"/>
              <a:t> The Matrix - PPC Wiki - </a:t>
            </a:r>
            <a:r>
              <a:rPr lang="en-US" sz="1000" b="0" dirty="0" err="1"/>
              <a:t>Wikia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061385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The datacenter </a:t>
            </a:r>
            <a:r>
              <a:rPr lang="en-US" sz="3600" b="0" i="1" kern="0" dirty="0" smtClean="0">
                <a:latin typeface="Gill Sans"/>
                <a:cs typeface="Gill Sans"/>
              </a:rPr>
              <a:t>is </a:t>
            </a:r>
            <a:r>
              <a:rPr lang="en-US" sz="3600" b="0" kern="0" dirty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339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16469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800px-Hadoop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3276600" cy="847820"/>
          </a:xfrm>
          <a:prstGeom prst="rect">
            <a:avLst/>
          </a:prstGeom>
        </p:spPr>
      </p:pic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1223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879"/>
            <a:ext cx="9144000" cy="6858000"/>
          </a:xfrm>
          <a:prstGeom prst="rect">
            <a:avLst/>
          </a:prstGeom>
        </p:spPr>
      </p:pic>
      <p:sp>
        <p:nvSpPr>
          <p:cNvPr id="3" name="Rectangle 14"/>
          <p:cNvSpPr>
            <a:spLocks noChangeArrowheads="1"/>
          </p:cNvSpPr>
          <p:nvPr/>
        </p:nvSpPr>
        <p:spPr bwMode="auto">
          <a:xfrm>
            <a:off x="2971800" y="53339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So you want to drive the elephant!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Aside, what about Spark?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010916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280px-Volt_Királyi_palota_(138._számú_műemlék)_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9143999" cy="6858001"/>
          </a:xfrm>
          <a:prstGeom prst="rect">
            <a:avLst/>
          </a:prstGeom>
        </p:spPr>
      </p:pic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810000" y="1425714"/>
            <a:ext cx="3657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000" b="0" dirty="0" err="1">
                <a:latin typeface="Gill Sans"/>
                <a:cs typeface="Gill Sans"/>
              </a:rPr>
              <a:t>org.apache.hadoop.mapreduce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endParaRPr lang="en-US" sz="2000" b="0" dirty="0" smtClean="0">
              <a:latin typeface="Gill Sans"/>
              <a:cs typeface="Gill Sans"/>
            </a:endParaRPr>
          </a:p>
          <a:p>
            <a:r>
              <a:rPr lang="en-US" sz="2000" b="0" dirty="0" err="1" smtClean="0">
                <a:latin typeface="Gill Sans"/>
                <a:cs typeface="Gill Sans"/>
              </a:rPr>
              <a:t>org.apache.hadoop.mapred</a:t>
            </a:r>
            <a:endParaRPr lang="en-US" sz="2000" b="0" dirty="0"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(Budapest)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A tale of two packages…</a:t>
            </a:r>
          </a:p>
        </p:txBody>
      </p:sp>
    </p:spTree>
    <p:extLst>
      <p:ext uri="{BB962C8B-B14F-4D97-AF65-F5344CB8AC3E}">
        <p14:creationId xmlns:p14="http://schemas.microsoft.com/office/powerpoint/2010/main" val="12300885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1258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2954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Mapper&lt;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0" y="17717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start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of the task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0" y="2391250"/>
            <a:ext cx="9144000" cy="656750"/>
            <a:chOff x="0" y="2891135"/>
            <a:chExt cx="9144000" cy="656750"/>
          </a:xfrm>
        </p:grpSpPr>
        <p:sp>
          <p:nvSpPr>
            <p:cNvPr id="20" name="TextBox 19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key/value pair in the input split</a:t>
              </a: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map(K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V</a:t>
              </a:r>
              <a:r>
                <a:rPr lang="en-US" b="0" kern="0" baseline="-2500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value, </a:t>
              </a:r>
              <a:r>
                <a:rPr lang="en-US" b="0" kern="0" dirty="0" err="1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0" y="3024425"/>
            <a:ext cx="9144000" cy="633175"/>
            <a:chOff x="0" y="2891135"/>
            <a:chExt cx="9144000" cy="633175"/>
          </a:xfrm>
        </p:grpSpPr>
        <p:sp>
          <p:nvSpPr>
            <p:cNvPr id="23" name="TextBox 22"/>
            <p:cNvSpPr txBox="1"/>
            <p:nvPr/>
          </p:nvSpPr>
          <p:spPr>
            <a:xfrm>
              <a:off x="0" y="312420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Mapper.Context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886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Reducer&lt;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&gt;/Combiner&lt;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in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,K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,V</a:t>
            </a:r>
            <a:r>
              <a:rPr lang="en-US" sz="2000" b="0" kern="0" baseline="-25000" dirty="0" err="1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out</a:t>
            </a:r>
            <a:r>
              <a:rPr lang="en-US" sz="2000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&gt;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0" y="4362510"/>
            <a:ext cx="9144000" cy="666690"/>
            <a:chOff x="0" y="2891135"/>
            <a:chExt cx="9144000" cy="666690"/>
          </a:xfrm>
        </p:grpSpPr>
        <p:sp>
          <p:nvSpPr>
            <p:cNvPr id="58" name="TextBox 57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start of the task</a:t>
              </a: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setup(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0" y="4982050"/>
            <a:ext cx="9144000" cy="656750"/>
            <a:chOff x="0" y="2891135"/>
            <a:chExt cx="9144000" cy="656750"/>
          </a:xfrm>
        </p:grpSpPr>
        <p:sp>
          <p:nvSpPr>
            <p:cNvPr id="61" name="TextBox 60"/>
            <p:cNvSpPr txBox="1"/>
            <p:nvPr/>
          </p:nvSpPr>
          <p:spPr>
            <a:xfrm>
              <a:off x="0" y="314777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for each key</a:t>
              </a: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reduce(K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key,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Iterable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&lt;V</a:t>
              </a:r>
              <a:r>
                <a:rPr lang="en-US" b="0" kern="0" baseline="-2500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&gt; values,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smtClean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context)</a:t>
              </a:r>
              <a:endParaRPr lang="en-US" b="0" kern="0" dirty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0" y="5596115"/>
            <a:ext cx="9144000" cy="652285"/>
            <a:chOff x="0" y="2891135"/>
            <a:chExt cx="9144000" cy="652285"/>
          </a:xfrm>
        </p:grpSpPr>
        <p:sp>
          <p:nvSpPr>
            <p:cNvPr id="64" name="TextBox 63"/>
            <p:cNvSpPr txBox="1"/>
            <p:nvPr/>
          </p:nvSpPr>
          <p:spPr>
            <a:xfrm>
              <a:off x="0" y="3143310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Called once at the end of the task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void cleanup(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Reducer.Context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context)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85605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API*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Partitioner</a:t>
            </a: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&lt;K, V&gt;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0" y="2228910"/>
            <a:ext cx="9144000" cy="666690"/>
            <a:chOff x="0" y="2891135"/>
            <a:chExt cx="9144000" cy="666690"/>
          </a:xfrm>
        </p:grpSpPr>
        <p:sp>
          <p:nvSpPr>
            <p:cNvPr id="7" name="TextBox 6"/>
            <p:cNvSpPr txBox="1"/>
            <p:nvPr/>
          </p:nvSpPr>
          <p:spPr>
            <a:xfrm>
              <a:off x="0" y="3157715"/>
              <a:ext cx="91440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Returns </a:t>
              </a:r>
              <a:r>
                <a:rPr lang="en-US" sz="2000" b="0" kern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the </a:t>
              </a:r>
              <a:r>
                <a:rPr lang="en-US" sz="2000" b="0" kern="0" dirty="0">
                  <a:solidFill>
                    <a:srgbClr val="0070C0"/>
                  </a:solidFill>
                  <a:latin typeface="Gill Sans"/>
                  <a:cs typeface="Gill Sans"/>
                </a:rPr>
                <a:t>partition number given total number of partitions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891135"/>
              <a:ext cx="91440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defRPr/>
              </a:pP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getPartition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(K key, V value,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int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 </a:t>
              </a:r>
              <a:r>
                <a:rPr lang="en-US" b="0" kern="0" dirty="0" err="1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numPartitions</a:t>
              </a:r>
              <a:r>
                <a:rPr lang="en-US" b="0" kern="0" dirty="0">
                  <a:solidFill>
                    <a:srgbClr val="000000"/>
                  </a:solidFill>
                  <a:latin typeface="Andale Mono" charset="0"/>
                  <a:ea typeface="Andale Mono" charset="0"/>
                  <a:cs typeface="Andale Mono" charset="0"/>
                </a:rPr>
                <a:t>)</a:t>
              </a:r>
            </a:p>
          </p:txBody>
        </p:sp>
      </p:grp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5172740" y="6519446"/>
            <a:ext cx="397126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*Note that there are two versions of the API!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0" y="3124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0000"/>
                </a:solidFill>
                <a:latin typeface="Andale Mono" charset="0"/>
                <a:ea typeface="Andale Mono" charset="0"/>
                <a:cs typeface="Andale Mono" charset="0"/>
              </a:rPr>
              <a:t>Job</a:t>
            </a:r>
            <a:endParaRPr lang="en-US" sz="2000" b="0" kern="0" dirty="0">
              <a:solidFill>
                <a:srgbClr val="00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0" y="3505200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Represents a packaged Hadoop job for submission to cluster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paths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input and output formats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mapper, reducer, combiner,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intermediate/final key/value classes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Need to specify number of reducers (but not mappers, why?)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Don’t depend of defaults!</a:t>
            </a:r>
          </a:p>
        </p:txBody>
      </p:sp>
    </p:spTree>
    <p:extLst>
      <p:ext uri="{BB962C8B-B14F-4D97-AF65-F5344CB8AC3E}">
        <p14:creationId xmlns:p14="http://schemas.microsoft.com/office/powerpoint/2010/main" val="654301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6" grpId="0"/>
      <p:bldP spid="2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Box 3"/>
          <p:cNvSpPr txBox="1">
            <a:spLocks noChangeArrowheads="1"/>
          </p:cNvSpPr>
          <p:nvPr/>
        </p:nvSpPr>
        <p:spPr bwMode="auto">
          <a:xfrm>
            <a:off x="1542033" y="1650782"/>
            <a:ext cx="142539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 </a:t>
            </a:r>
          </a:p>
        </p:txBody>
      </p:sp>
      <p:sp>
        <p:nvSpPr>
          <p:cNvPr id="20484" name="TextBox 4"/>
          <p:cNvSpPr txBox="1">
            <a:spLocks noChangeArrowheads="1"/>
          </p:cNvSpPr>
          <p:nvPr/>
        </p:nvSpPr>
        <p:spPr bwMode="auto">
          <a:xfrm>
            <a:off x="4038600" y="1563469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de/serialization protocol.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Every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data type in Hadoop is a Writable.</a:t>
            </a:r>
          </a:p>
        </p:txBody>
      </p:sp>
      <p:sp>
        <p:nvSpPr>
          <p:cNvPr id="16389" name="TextBox 5"/>
          <p:cNvSpPr txBox="1">
            <a:spLocks noChangeArrowheads="1"/>
          </p:cNvSpPr>
          <p:nvPr/>
        </p:nvSpPr>
        <p:spPr bwMode="auto">
          <a:xfrm>
            <a:off x="990600" y="2652495"/>
            <a:ext cx="252825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dirty="0" err="1">
                <a:solidFill>
                  <a:srgbClr val="FF0000"/>
                </a:solidFill>
                <a:latin typeface="Andale Mono" charset="0"/>
                <a:ea typeface="Andale Mono" charset="0"/>
                <a:cs typeface="Andale Mono" charset="0"/>
              </a:rPr>
              <a:t>WritableComprable</a:t>
            </a:r>
            <a:endParaRPr lang="en-US" sz="1800" dirty="0">
              <a:solidFill>
                <a:srgbClr val="FF0000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6390" name="TextBox 6"/>
          <p:cNvSpPr txBox="1">
            <a:spLocks noChangeArrowheads="1"/>
          </p:cNvSpPr>
          <p:nvPr/>
        </p:nvSpPr>
        <p:spPr bwMode="auto">
          <a:xfrm>
            <a:off x="4038600" y="2565182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Defines a sort order.  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All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keys must be of this type (but not values).</a:t>
            </a:r>
          </a:p>
        </p:txBody>
      </p:sp>
      <p:cxnSp>
        <p:nvCxnSpPr>
          <p:cNvPr id="16391" name="Straight Arrow Connector 8"/>
          <p:cNvCxnSpPr>
            <a:cxnSpLocks noChangeShapeType="1"/>
          </p:cNvCxnSpPr>
          <p:nvPr/>
        </p:nvCxnSpPr>
        <p:spPr bwMode="auto">
          <a:xfrm flipV="1">
            <a:off x="2254728" y="2020114"/>
            <a:ext cx="0" cy="632381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92" name="TextBox 9"/>
          <p:cNvSpPr txBox="1">
            <a:spLocks noChangeArrowheads="1"/>
          </p:cNvSpPr>
          <p:nvPr/>
        </p:nvSpPr>
        <p:spPr bwMode="auto">
          <a:xfrm>
            <a:off x="1421808" y="4241582"/>
            <a:ext cx="1665841" cy="1077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IntWritable</a:t>
            </a:r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/>
            </a:r>
            <a:b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</a:br>
            <a:r>
              <a:rPr lang="en-US" b="0" dirty="0" err="1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LongWritable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Text</a:t>
            </a:r>
          </a:p>
          <a:p>
            <a:r>
              <a:rPr lang="en-US" b="0" dirty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…</a:t>
            </a:r>
          </a:p>
        </p:txBody>
      </p:sp>
      <p:cxnSp>
        <p:nvCxnSpPr>
          <p:cNvPr id="16393" name="Straight Arrow Connector 11"/>
          <p:cNvCxnSpPr>
            <a:cxnSpLocks noChangeShapeType="1"/>
          </p:cNvCxnSpPr>
          <p:nvPr/>
        </p:nvCxnSpPr>
        <p:spPr bwMode="auto">
          <a:xfrm flipH="1" flipV="1">
            <a:off x="2254728" y="3021827"/>
            <a:ext cx="1" cy="1219755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38600" y="4117757"/>
            <a:ext cx="457200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Concrete classes for different data types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.</a:t>
            </a:r>
          </a:p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Note that these are container objects.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1421808" y="5889992"/>
            <a:ext cx="166584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err="1" smtClean="0">
                <a:solidFill>
                  <a:schemeClr val="bg2"/>
                </a:solidFill>
                <a:latin typeface="Andale Mono" charset="0"/>
                <a:ea typeface="Andale Mono" charset="0"/>
                <a:cs typeface="Andale Mono" charset="0"/>
              </a:rPr>
              <a:t>SequenceFile</a:t>
            </a:r>
            <a:endParaRPr lang="en-US" b="0" dirty="0">
              <a:solidFill>
                <a:schemeClr val="bg2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12" name="TextBox 6"/>
          <p:cNvSpPr txBox="1">
            <a:spLocks noChangeArrowheads="1"/>
          </p:cNvSpPr>
          <p:nvPr/>
        </p:nvSpPr>
        <p:spPr bwMode="auto">
          <a:xfrm>
            <a:off x="4038600" y="5874603"/>
            <a:ext cx="45720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Binary-encoded sequence of key/value pairs.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Data Types in Hadoop: Keys and Values</a:t>
            </a:r>
          </a:p>
        </p:txBody>
      </p:sp>
    </p:spTree>
    <p:extLst>
      <p:ext uri="{BB962C8B-B14F-4D97-AF65-F5344CB8AC3E}">
        <p14:creationId xmlns:p14="http://schemas.microsoft.com/office/powerpoint/2010/main" val="5218625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89" grpId="0"/>
      <p:bldP spid="16390" grpId="0"/>
      <p:bldP spid="16392" grpId="0"/>
      <p:bldP spid="10" grpId="0"/>
      <p:bldP spid="11" grpId="0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524000" y="2209800"/>
            <a:ext cx="6400800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map(string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docid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string text):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1);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reduce(string term, iterator&lt;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&gt; values):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v;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Andale Mono" charset="0"/>
                <a:ea typeface="Andale Mono" charset="0"/>
                <a:cs typeface="Andale Mono" charset="0"/>
              </a:rPr>
              <a:t>emit(term, sum);</a:t>
            </a:r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  <a:p>
            <a:endParaRPr lang="en-US" sz="1800" b="0" dirty="0">
              <a:solidFill>
                <a:schemeClr val="bg1"/>
              </a:solidFill>
              <a:latin typeface="Andale Mono" charset="0"/>
              <a:ea typeface="Andale Mono" charset="0"/>
              <a:cs typeface="Andale Mono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“Hello World” MapReduce: Word Count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25761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301752" y="1929348"/>
            <a:ext cx="8458200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private static 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MyMapper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extends Mapper&lt;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Text, Text,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ONE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(1);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Text WORD = new Text();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public void map(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LongWritable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key, Text value, Context context)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throws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for (String word 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Tokenizer.tokenize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value.toString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WORD.set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(word);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(WORD, ONE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Mapper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17281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905000"/>
            <a:ext cx="8458200" cy="42780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private static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final 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MyReducer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extends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Reducer&lt;Text,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Text,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private final static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SUM = new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@Override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public void reduce(Text key,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values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Context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context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 throws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IOException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InterruptedException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IntWritable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values.iterator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sum = 0;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while 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iter.hasNext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().get();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SUM.set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SUM);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Word Count Reducer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611577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Three </a:t>
            </a:r>
            <a:r>
              <a:rPr lang="en-US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Gotchas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0529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Avoid object creation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86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Execution framework reuses value object in reducer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31197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Passing parameters via class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statics doesn’t work!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7291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Getting Data to Mappers and Reducers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2668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Configuration parameters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647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Pass in via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configuration object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581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“Side data”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3962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DistributedCache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Mappers/reducers read from HDFS in setup method</a:t>
            </a:r>
          </a:p>
        </p:txBody>
      </p:sp>
    </p:spTree>
    <p:extLst>
      <p:ext uri="{BB962C8B-B14F-4D97-AF65-F5344CB8AC3E}">
        <p14:creationId xmlns:p14="http://schemas.microsoft.com/office/powerpoint/2010/main" val="1657544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Complex Data Types in Hadoop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easiest way: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860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Encoded it as Text, e.g., (a, b) = “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a:b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 regular expressions to parse and extract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Works, but janky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553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The hard way: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3934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Define a custom implementation of Writable(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Comprable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implement: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readFields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write, (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compareTo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Computationally efficient, but slow for rapid prototyping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WritableComparator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hook for performance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How do you implement complex data types?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5540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Somewhere in the middle: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0" y="59215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Bespin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(via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lin.tl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 offers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various building blocks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6130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298862" y="6400800"/>
            <a:ext cx="3692738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* Not quite… leaving aside YARN for now</a:t>
            </a:r>
            <a:endParaRPr lang="en-US" sz="105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Basic Cluster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Components*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 the master: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5146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Namenode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(NN): master node for HDFS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(JT): master node for job submission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886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On 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each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 of the slave machines: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67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(TT): contains multiple task slots</a:t>
            </a: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Datanode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(DN): serves HDFS data blocks</a:t>
            </a:r>
          </a:p>
        </p:txBody>
      </p:sp>
    </p:spTree>
    <p:extLst>
      <p:ext uri="{BB962C8B-B14F-4D97-AF65-F5344CB8AC3E}">
        <p14:creationId xmlns:p14="http://schemas.microsoft.com/office/powerpoint/2010/main" val="17465030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09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The datacenter </a:t>
            </a:r>
            <a:r>
              <a:rPr lang="en-US" sz="3600" b="0" i="1" kern="0" dirty="0" smtClean="0">
                <a:latin typeface="Gill Sans"/>
                <a:cs typeface="Gill Sans"/>
              </a:rPr>
              <a:t>is </a:t>
            </a:r>
            <a:r>
              <a:rPr lang="en-US" sz="3600" b="0" kern="0" dirty="0" smtClean="0">
                <a:latin typeface="Gill Sans"/>
                <a:cs typeface="Gill Sans"/>
              </a:rPr>
              <a:t>the computer!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45447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Putting everything together…</a:t>
            </a:r>
          </a:p>
        </p:txBody>
      </p:sp>
    </p:spTree>
    <p:extLst>
      <p:ext uri="{BB962C8B-B14F-4D97-AF65-F5344CB8AC3E}">
        <p14:creationId xmlns:p14="http://schemas.microsoft.com/office/powerpoint/2010/main" val="26895711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Job submission: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168914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Client (i.e., driver program) creates a job,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configures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it, 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and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submits it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That’s it! The Hadoop cluster takes over…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Hadoop MapReduce program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= Hadoop job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20574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Jobs are divided into map and reduce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An instance of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 running task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 called a task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attempt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task occupies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slot on the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Multiple jobs can be composed into a workflow</a:t>
            </a:r>
          </a:p>
        </p:txBody>
      </p:sp>
    </p:spTree>
    <p:extLst>
      <p:ext uri="{BB962C8B-B14F-4D97-AF65-F5344CB8AC3E}">
        <p14:creationId xmlns:p14="http://schemas.microsoft.com/office/powerpoint/2010/main" val="12911953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Anatomy of a Job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51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Behind the scenes: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95600"/>
            <a:ext cx="9144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Input splits are computed (on client end)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Job data (jar, configuration XML) are sent to </a:t>
            </a: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Jobtracker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puts job data in shared location,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enqueues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tasks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Tasktrackers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poll for tasks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Off to the races…</a:t>
            </a:r>
          </a:p>
        </p:txBody>
      </p:sp>
    </p:spTree>
    <p:extLst>
      <p:ext uri="{BB962C8B-B14F-4D97-AF65-F5344CB8AC3E}">
        <p14:creationId xmlns:p14="http://schemas.microsoft.com/office/powerpoint/2010/main" val="2818088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311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2871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2847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100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076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514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26050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352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443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191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281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29733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0638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37322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38211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16764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17668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6858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7604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29860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29718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37433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37290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25527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390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229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27432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29051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36718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4432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37433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27432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35798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4180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2019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39608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2019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35814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27432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27432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3528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1211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4859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18867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19629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2954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1764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1767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2004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3194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0480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29384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90851" y="4810125"/>
            <a:ext cx="58221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 dirty="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 b="0" dirty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32636" y="4810125"/>
            <a:ext cx="67197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808710" y="4810125"/>
            <a:ext cx="154721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48101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39333" y="4810125"/>
            <a:ext cx="721671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 b="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2060233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1780401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1780401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942201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942201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085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33044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104501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43712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51705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 bwMode="auto">
          <a:xfrm rot="5400000">
            <a:off x="1029494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699303" y="54380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995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39220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580470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103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43704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51697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7427263" y="54372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2618601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18177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2774023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70460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60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83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106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9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52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752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981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209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667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327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350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73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396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419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19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648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876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5105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Rectangle 20"/>
          <p:cNvSpPr/>
          <p:nvPr/>
        </p:nvSpPr>
        <p:spPr bwMode="auto">
          <a:xfrm>
            <a:off x="5334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2" name="Rectangle 21"/>
          <p:cNvSpPr/>
          <p:nvPr/>
        </p:nvSpPr>
        <p:spPr bwMode="auto">
          <a:xfrm>
            <a:off x="5943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6172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6400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6629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6858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 bwMode="auto">
          <a:xfrm>
            <a:off x="70866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 bwMode="auto">
          <a:xfrm>
            <a:off x="73152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 bwMode="auto">
          <a:xfrm>
            <a:off x="75438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0" name="Rectangle 29"/>
          <p:cNvSpPr/>
          <p:nvPr/>
        </p:nvSpPr>
        <p:spPr bwMode="auto">
          <a:xfrm>
            <a:off x="77724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1" name="Rectangle 30"/>
          <p:cNvSpPr/>
          <p:nvPr/>
        </p:nvSpPr>
        <p:spPr bwMode="auto">
          <a:xfrm>
            <a:off x="8001000" y="2971800"/>
            <a:ext cx="228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895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5626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Connector 34"/>
          <p:cNvCxnSpPr/>
          <p:nvPr/>
        </p:nvCxnSpPr>
        <p:spPr bwMode="auto">
          <a:xfrm rot="5400000">
            <a:off x="-227806" y="3200400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 bwMode="auto">
          <a:xfrm rot="5400000">
            <a:off x="28201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 bwMode="auto">
          <a:xfrm rot="5400000">
            <a:off x="5639594" y="3199606"/>
            <a:ext cx="1675606" cy="794"/>
          </a:xfrm>
          <a:prstGeom prst="line">
            <a:avLst/>
          </a:prstGeom>
          <a:ln w="254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609600" y="3657600"/>
            <a:ext cx="3048000" cy="338554"/>
            <a:chOff x="609600" y="3657600"/>
            <a:chExt cx="3124200" cy="338554"/>
          </a:xfrm>
        </p:grpSpPr>
        <p:cxnSp>
          <p:nvCxnSpPr>
            <p:cNvPr id="42" name="Straight Arrow Connector 41"/>
            <p:cNvCxnSpPr/>
            <p:nvPr/>
          </p:nvCxnSpPr>
          <p:spPr bwMode="auto">
            <a:xfrm rot="10800000">
              <a:off x="609600" y="3842166"/>
              <a:ext cx="10668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 bwMode="auto">
            <a:xfrm>
              <a:off x="2819400" y="3843754"/>
              <a:ext cx="91440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48" name="TextBox 47"/>
            <p:cNvSpPr txBox="1"/>
            <p:nvPr/>
          </p:nvSpPr>
          <p:spPr>
            <a:xfrm>
              <a:off x="1688862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3657601" y="3657600"/>
            <a:ext cx="2819400" cy="338554"/>
            <a:chOff x="3733801" y="3657600"/>
            <a:chExt cx="2895599" cy="338554"/>
          </a:xfrm>
        </p:grpSpPr>
        <p:cxnSp>
          <p:nvCxnSpPr>
            <p:cNvPr id="54" name="Straight Arrow Connector 53"/>
            <p:cNvCxnSpPr/>
            <p:nvPr/>
          </p:nvCxnSpPr>
          <p:spPr bwMode="auto">
            <a:xfrm rot="10800000">
              <a:off x="3733801" y="3842166"/>
              <a:ext cx="920495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 bwMode="auto">
            <a:xfrm>
              <a:off x="5760720" y="3843754"/>
              <a:ext cx="868680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46482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6477000" y="3657600"/>
            <a:ext cx="1990120" cy="338554"/>
            <a:chOff x="6629401" y="3657600"/>
            <a:chExt cx="1990120" cy="338554"/>
          </a:xfrm>
        </p:grpSpPr>
        <p:cxnSp>
          <p:nvCxnSpPr>
            <p:cNvPr id="59" name="Straight Arrow Connector 58"/>
            <p:cNvCxnSpPr/>
            <p:nvPr/>
          </p:nvCxnSpPr>
          <p:spPr bwMode="auto">
            <a:xfrm rot="10800000">
              <a:off x="6629401" y="3842166"/>
              <a:ext cx="755903" cy="1588"/>
            </a:xfrm>
            <a:prstGeom prst="straightConnector1">
              <a:avLst/>
            </a:prstGeom>
            <a:ln>
              <a:headEnd type="none" w="med" len="med"/>
              <a:tailEnd type="triangle" w="lg" len="lg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60" name="TextBox 59"/>
            <p:cNvSpPr txBox="1"/>
            <p:nvPr/>
          </p:nvSpPr>
          <p:spPr>
            <a:xfrm>
              <a:off x="7391400" y="3657600"/>
              <a:ext cx="12281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InputSplit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68" name="Rounded Rectangle 67"/>
          <p:cNvSpPr/>
          <p:nvPr/>
        </p:nvSpPr>
        <p:spPr bwMode="auto">
          <a:xfrm>
            <a:off x="3733800" y="914400"/>
            <a:ext cx="13716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Client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7391400" y="2667000"/>
            <a:ext cx="7857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Records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609600" y="3276600"/>
            <a:ext cx="1371600" cy="2209800"/>
            <a:chOff x="609600" y="3276600"/>
            <a:chExt cx="1371600" cy="2209800"/>
          </a:xfrm>
        </p:grpSpPr>
        <p:sp>
          <p:nvSpPr>
            <p:cNvPr id="61" name="Rounded Rectangle 60"/>
            <p:cNvSpPr/>
            <p:nvPr/>
          </p:nvSpPr>
          <p:spPr bwMode="auto">
            <a:xfrm>
              <a:off x="6096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5" name="Straight Arrow Connector 64"/>
            <p:cNvCxnSpPr/>
            <p:nvPr/>
          </p:nvCxnSpPr>
          <p:spPr bwMode="auto">
            <a:xfrm>
              <a:off x="6096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58" name="Rounded Rectangle 57"/>
            <p:cNvSpPr/>
            <p:nvPr/>
          </p:nvSpPr>
          <p:spPr bwMode="auto">
            <a:xfrm>
              <a:off x="6096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3733800" y="3276600"/>
            <a:ext cx="1371600" cy="2209800"/>
            <a:chOff x="3733800" y="3276600"/>
            <a:chExt cx="1371600" cy="2209800"/>
          </a:xfrm>
        </p:grpSpPr>
        <p:sp>
          <p:nvSpPr>
            <p:cNvPr id="62" name="Rounded Rectangle 61"/>
            <p:cNvSpPr/>
            <p:nvPr/>
          </p:nvSpPr>
          <p:spPr bwMode="auto">
            <a:xfrm>
              <a:off x="37338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6" name="Straight Arrow Connector 65"/>
            <p:cNvCxnSpPr/>
            <p:nvPr/>
          </p:nvCxnSpPr>
          <p:spPr bwMode="auto">
            <a:xfrm>
              <a:off x="3733800" y="3276600"/>
              <a:ext cx="304800" cy="1600200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4" name="Rounded Rectangle 63"/>
            <p:cNvSpPr/>
            <p:nvPr/>
          </p:nvSpPr>
          <p:spPr bwMode="auto">
            <a:xfrm>
              <a:off x="37338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629400" y="3276600"/>
            <a:ext cx="1371600" cy="2209800"/>
            <a:chOff x="6629400" y="3276600"/>
            <a:chExt cx="1371600" cy="2209800"/>
          </a:xfrm>
        </p:grpSpPr>
        <p:sp>
          <p:nvSpPr>
            <p:cNvPr id="63" name="Rounded Rectangle 62"/>
            <p:cNvSpPr/>
            <p:nvPr/>
          </p:nvSpPr>
          <p:spPr bwMode="auto">
            <a:xfrm>
              <a:off x="6629400" y="4876800"/>
              <a:ext cx="13716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Mapper</a:t>
              </a:r>
            </a:p>
          </p:txBody>
        </p:sp>
        <p:cxnSp>
          <p:nvCxnSpPr>
            <p:cNvPr id="67" name="Straight Arrow Connector 66"/>
            <p:cNvCxnSpPr/>
            <p:nvPr/>
          </p:nvCxnSpPr>
          <p:spPr bwMode="auto">
            <a:xfrm>
              <a:off x="6629400" y="3276600"/>
              <a:ext cx="304800" cy="1600201"/>
            </a:xfrm>
            <a:prstGeom prst="straightConnector1">
              <a:avLst/>
            </a:prstGeom>
            <a:ln>
              <a:headEnd type="none" w="med" len="med"/>
              <a:tailEnd type="triangl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3" name="Rounded Rectangle 72"/>
            <p:cNvSpPr/>
            <p:nvPr/>
          </p:nvSpPr>
          <p:spPr bwMode="auto">
            <a:xfrm>
              <a:off x="6629400" y="4191000"/>
              <a:ext cx="1295400" cy="457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14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RecordReader</a:t>
              </a:r>
              <a:endParaRPr kumimoji="0" lang="en-US" sz="1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1609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56" name="Rounded Rectangle 55"/>
          <p:cNvSpPr/>
          <p:nvPr/>
        </p:nvSpPr>
        <p:spPr bwMode="auto">
          <a:xfrm>
            <a:off x="609600" y="866001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59" name="Straight Arrow Connector 58"/>
          <p:cNvCxnSpPr/>
          <p:nvPr/>
        </p:nvCxnSpPr>
        <p:spPr bwMode="auto">
          <a:xfrm rot="5400000">
            <a:off x="1029494" y="1665307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4" name="Straight Arrow Connector 63"/>
          <p:cNvCxnSpPr/>
          <p:nvPr/>
        </p:nvCxnSpPr>
        <p:spPr bwMode="auto">
          <a:xfrm rot="5400000">
            <a:off x="26296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68" name="Straight Arrow Connector 67"/>
          <p:cNvCxnSpPr/>
          <p:nvPr/>
        </p:nvCxnSpPr>
        <p:spPr bwMode="auto">
          <a:xfrm rot="5400000">
            <a:off x="42522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2" name="Straight Arrow Connector 71"/>
          <p:cNvCxnSpPr/>
          <p:nvPr/>
        </p:nvCxnSpPr>
        <p:spPr bwMode="auto">
          <a:xfrm rot="5400000">
            <a:off x="613489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865207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Mapper</a:t>
            </a:r>
          </a:p>
        </p:txBody>
      </p:sp>
      <p:cxnSp>
        <p:nvCxnSpPr>
          <p:cNvPr id="76" name="Straight Arrow Connector 75"/>
          <p:cNvCxnSpPr/>
          <p:nvPr/>
        </p:nvCxnSpPr>
        <p:spPr bwMode="auto">
          <a:xfrm rot="5400000">
            <a:off x="7757454" y="1664513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 bwMode="auto">
          <a:xfrm>
            <a:off x="609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Partitioner</a:t>
            </a:r>
          </a:p>
        </p:txBody>
      </p:sp>
      <p:cxnSp>
        <p:nvCxnSpPr>
          <p:cNvPr id="101" name="Straight Arrow Connector 100"/>
          <p:cNvCxnSpPr/>
          <p:nvPr/>
        </p:nvCxnSpPr>
        <p:spPr bwMode="auto">
          <a:xfrm rot="5400000">
            <a:off x="1029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2" name="Rounded Rectangle 101"/>
          <p:cNvSpPr/>
          <p:nvPr/>
        </p:nvSpPr>
        <p:spPr bwMode="auto">
          <a:xfrm>
            <a:off x="22098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3" name="Straight Arrow Connector 102"/>
          <p:cNvCxnSpPr/>
          <p:nvPr/>
        </p:nvCxnSpPr>
        <p:spPr bwMode="auto">
          <a:xfrm rot="5400000">
            <a:off x="2629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ounded Rectangle 103"/>
          <p:cNvSpPr/>
          <p:nvPr/>
        </p:nvSpPr>
        <p:spPr bwMode="auto">
          <a:xfrm>
            <a:off x="38323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5" name="Straight Arrow Connector 104"/>
          <p:cNvCxnSpPr/>
          <p:nvPr/>
        </p:nvCxnSpPr>
        <p:spPr bwMode="auto">
          <a:xfrm rot="5400000">
            <a:off x="42522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6" name="Rounded Rectangle 105"/>
          <p:cNvSpPr/>
          <p:nvPr/>
        </p:nvSpPr>
        <p:spPr bwMode="auto">
          <a:xfrm>
            <a:off x="571500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7" name="Straight Arrow Connector 106"/>
          <p:cNvCxnSpPr/>
          <p:nvPr/>
        </p:nvCxnSpPr>
        <p:spPr bwMode="auto">
          <a:xfrm rot="5400000">
            <a:off x="61348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8" name="Rounded Rectangle 107"/>
          <p:cNvSpPr/>
          <p:nvPr/>
        </p:nvSpPr>
        <p:spPr bwMode="auto">
          <a:xfrm>
            <a:off x="7337560" y="27424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Partitioner</a:t>
            </a:r>
          </a:p>
        </p:txBody>
      </p:sp>
      <p:cxnSp>
        <p:nvCxnSpPr>
          <p:cNvPr id="109" name="Straight Arrow Connector 108"/>
          <p:cNvCxnSpPr/>
          <p:nvPr/>
        </p:nvCxnSpPr>
        <p:spPr bwMode="auto">
          <a:xfrm rot="5400000">
            <a:off x="775745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699303" y="19328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22995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39220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3" name="TextBox 112"/>
          <p:cNvSpPr txBox="1"/>
          <p:nvPr/>
        </p:nvSpPr>
        <p:spPr>
          <a:xfrm>
            <a:off x="580470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7427263" y="19320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52578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cxnSp>
        <p:nvCxnSpPr>
          <p:cNvPr id="125" name="Straight Arrow Connector 124"/>
          <p:cNvCxnSpPr/>
          <p:nvPr/>
        </p:nvCxnSpPr>
        <p:spPr bwMode="auto">
          <a:xfrm rot="5400000">
            <a:off x="28359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6" name="Rounded Rectangle 125"/>
          <p:cNvSpPr/>
          <p:nvPr/>
        </p:nvSpPr>
        <p:spPr bwMode="auto">
          <a:xfrm>
            <a:off x="401624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cxnSp>
        <p:nvCxnSpPr>
          <p:cNvPr id="127" name="Straight Arrow Connector 126"/>
          <p:cNvCxnSpPr/>
          <p:nvPr/>
        </p:nvCxnSpPr>
        <p:spPr bwMode="auto">
          <a:xfrm rot="5400000">
            <a:off x="443613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Rounded Rectangle 127"/>
          <p:cNvSpPr/>
          <p:nvPr/>
        </p:nvSpPr>
        <p:spPr bwMode="auto">
          <a:xfrm>
            <a:off x="5638800" y="52570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cxnSp>
        <p:nvCxnSpPr>
          <p:cNvPr id="129" name="Straight Arrow Connector 128"/>
          <p:cNvCxnSpPr/>
          <p:nvPr/>
        </p:nvCxnSpPr>
        <p:spPr bwMode="auto">
          <a:xfrm rot="5400000">
            <a:off x="6058694" y="49903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2505743" y="4447401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410594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5728503" y="4446607"/>
            <a:ext cx="11833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2"/>
                </a:solidFill>
              </a:rPr>
              <a:t>Intermediates</a:t>
            </a:r>
            <a:endParaRPr lang="en-US" sz="1200" dirty="0">
              <a:solidFill>
                <a:schemeClr val="bg2"/>
              </a:solidFill>
            </a:endParaRPr>
          </a:p>
        </p:txBody>
      </p:sp>
      <p:cxnSp>
        <p:nvCxnSpPr>
          <p:cNvPr id="133" name="Straight Arrow Connector 132"/>
          <p:cNvCxnSpPr/>
          <p:nvPr/>
        </p:nvCxnSpPr>
        <p:spPr bwMode="auto">
          <a:xfrm>
            <a:off x="1295400" y="3276600"/>
            <a:ext cx="16002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5" name="Straight Arrow Connector 134"/>
          <p:cNvCxnSpPr/>
          <p:nvPr/>
        </p:nvCxnSpPr>
        <p:spPr bwMode="auto">
          <a:xfrm>
            <a:off x="1295400" y="3276600"/>
            <a:ext cx="3200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Arrow Connector 136"/>
          <p:cNvCxnSpPr/>
          <p:nvPr/>
        </p:nvCxnSpPr>
        <p:spPr bwMode="auto">
          <a:xfrm>
            <a:off x="1295400" y="3276600"/>
            <a:ext cx="4724400" cy="11430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9" name="Straight Arrow Connector 138"/>
          <p:cNvCxnSpPr>
            <a:stCxn id="102" idx="2"/>
          </p:cNvCxnSpPr>
          <p:nvPr/>
        </p:nvCxnSpPr>
        <p:spPr bwMode="auto">
          <a:xfrm rot="16200000" flipH="1">
            <a:off x="2361803" y="3809603"/>
            <a:ext cx="1143794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Arrow Connector 141"/>
          <p:cNvCxnSpPr>
            <a:stCxn id="102" idx="2"/>
          </p:cNvCxnSpPr>
          <p:nvPr/>
        </p:nvCxnSpPr>
        <p:spPr bwMode="auto">
          <a:xfrm rot="16200000" flipH="1">
            <a:off x="3200003" y="2971403"/>
            <a:ext cx="1143794" cy="1752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5" name="Straight Arrow Connector 144"/>
          <p:cNvCxnSpPr>
            <a:stCxn id="102" idx="2"/>
          </p:cNvCxnSpPr>
          <p:nvPr/>
        </p:nvCxnSpPr>
        <p:spPr bwMode="auto">
          <a:xfrm rot="16200000" flipH="1">
            <a:off x="3962003" y="2209403"/>
            <a:ext cx="1143794" cy="32766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Arrow Connector 147"/>
          <p:cNvCxnSpPr>
            <a:stCxn id="104" idx="2"/>
          </p:cNvCxnSpPr>
          <p:nvPr/>
        </p:nvCxnSpPr>
        <p:spPr bwMode="auto">
          <a:xfrm rot="5400000">
            <a:off x="3211183" y="3112623"/>
            <a:ext cx="1143794" cy="14701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2" name="Straight Arrow Connector 151"/>
          <p:cNvCxnSpPr>
            <a:stCxn id="104" idx="2"/>
            <a:endCxn id="131" idx="0"/>
          </p:cNvCxnSpPr>
          <p:nvPr/>
        </p:nvCxnSpPr>
        <p:spPr bwMode="auto">
          <a:xfrm rot="16200000" flipH="1">
            <a:off x="4022486" y="3771480"/>
            <a:ext cx="1170801" cy="17945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Arrow Connector 154"/>
          <p:cNvCxnSpPr>
            <a:stCxn id="104" idx="2"/>
            <a:endCxn id="132" idx="0"/>
          </p:cNvCxnSpPr>
          <p:nvPr/>
        </p:nvCxnSpPr>
        <p:spPr bwMode="auto">
          <a:xfrm rot="16200000" flipH="1">
            <a:off x="4833766" y="2960200"/>
            <a:ext cx="1170801" cy="1802012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8" name="Straight Arrow Connector 157"/>
          <p:cNvCxnSpPr>
            <a:stCxn id="106" idx="2"/>
          </p:cNvCxnSpPr>
          <p:nvPr/>
        </p:nvCxnSpPr>
        <p:spPr bwMode="auto">
          <a:xfrm rot="5400000">
            <a:off x="4228703" y="2247503"/>
            <a:ext cx="1143794" cy="3200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Arrow Connector 160"/>
          <p:cNvCxnSpPr>
            <a:stCxn id="108" idx="2"/>
          </p:cNvCxnSpPr>
          <p:nvPr/>
        </p:nvCxnSpPr>
        <p:spPr bwMode="auto">
          <a:xfrm rot="5400000">
            <a:off x="5154283" y="1550523"/>
            <a:ext cx="1143794" cy="45943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stCxn id="106" idx="2"/>
          </p:cNvCxnSpPr>
          <p:nvPr/>
        </p:nvCxnSpPr>
        <p:spPr bwMode="auto">
          <a:xfrm rot="5400000">
            <a:off x="4990703" y="3009503"/>
            <a:ext cx="1143794" cy="16764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3" name="Straight Arrow Connector 182"/>
          <p:cNvCxnSpPr>
            <a:stCxn id="108" idx="2"/>
          </p:cNvCxnSpPr>
          <p:nvPr/>
        </p:nvCxnSpPr>
        <p:spPr bwMode="auto">
          <a:xfrm rot="5400000">
            <a:off x="5878183" y="2274423"/>
            <a:ext cx="1143794" cy="314656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stCxn id="106" idx="2"/>
          </p:cNvCxnSpPr>
          <p:nvPr/>
        </p:nvCxnSpPr>
        <p:spPr bwMode="auto">
          <a:xfrm rot="5400000">
            <a:off x="5777300" y="3823106"/>
            <a:ext cx="1170800" cy="7620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0" name="Straight Arrow Connector 189"/>
          <p:cNvCxnSpPr>
            <a:stCxn id="108" idx="2"/>
          </p:cNvCxnSpPr>
          <p:nvPr/>
        </p:nvCxnSpPr>
        <p:spPr bwMode="auto">
          <a:xfrm rot="5400000">
            <a:off x="6628209" y="3026037"/>
            <a:ext cx="1145382" cy="1644920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228600" y="3853190"/>
            <a:ext cx="18742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>
                <a:solidFill>
                  <a:schemeClr val="bg1"/>
                </a:solidFill>
              </a:rPr>
              <a:t>(combiners omitted here)</a:t>
            </a:r>
            <a:endParaRPr 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59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124" name="Rounded Rectangle 123"/>
          <p:cNvSpPr/>
          <p:nvPr/>
        </p:nvSpPr>
        <p:spPr bwMode="auto">
          <a:xfrm>
            <a:off x="2416040" y="1676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26" name="Rounded Rectangle 125"/>
          <p:cNvSpPr/>
          <p:nvPr/>
        </p:nvSpPr>
        <p:spPr bwMode="auto">
          <a:xfrm>
            <a:off x="401624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Reducer</a:t>
            </a:r>
          </a:p>
        </p:txBody>
      </p:sp>
      <p:sp>
        <p:nvSpPr>
          <p:cNvPr id="128" name="Rounded Rectangle 127"/>
          <p:cNvSpPr/>
          <p:nvPr/>
        </p:nvSpPr>
        <p:spPr bwMode="auto">
          <a:xfrm>
            <a:off x="5638800" y="1675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Reduce</a:t>
            </a:r>
          </a:p>
        </p:txBody>
      </p:sp>
      <p:sp>
        <p:nvSpPr>
          <p:cNvPr id="52" name="Rectangle 51"/>
          <p:cNvSpPr/>
          <p:nvPr/>
        </p:nvSpPr>
        <p:spPr bwMode="auto">
          <a:xfrm>
            <a:off x="2209800" y="2514600"/>
            <a:ext cx="5029200" cy="914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/>
          <p:cNvSpPr/>
          <p:nvPr/>
        </p:nvSpPr>
        <p:spPr bwMode="auto">
          <a:xfrm>
            <a:off x="24384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58" name="Rounded Rectangle 57"/>
          <p:cNvSpPr/>
          <p:nvPr/>
        </p:nvSpPr>
        <p:spPr bwMode="auto">
          <a:xfrm>
            <a:off x="24384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 rot="5400000">
            <a:off x="28582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 rot="5400000">
            <a:off x="28582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1291061" y="2820762"/>
            <a:ext cx="13773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 smtClean="0">
                <a:solidFill>
                  <a:schemeClr val="bg2"/>
                </a:solidFill>
              </a:rPr>
              <a:t>OutputFormat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92" name="Rectangle 91"/>
          <p:cNvSpPr/>
          <p:nvPr/>
        </p:nvSpPr>
        <p:spPr bwMode="auto">
          <a:xfrm>
            <a:off x="40386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3" name="Rounded Rectangle 92"/>
          <p:cNvSpPr/>
          <p:nvPr/>
        </p:nvSpPr>
        <p:spPr bwMode="auto">
          <a:xfrm>
            <a:off x="40386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4" name="Straight Arrow Connector 93"/>
          <p:cNvCxnSpPr/>
          <p:nvPr/>
        </p:nvCxnSpPr>
        <p:spPr bwMode="auto">
          <a:xfrm rot="5400000">
            <a:off x="44584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 bwMode="auto">
          <a:xfrm rot="5400000">
            <a:off x="44584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 bwMode="auto">
          <a:xfrm>
            <a:off x="5638800" y="3810000"/>
            <a:ext cx="1371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Output File</a:t>
            </a:r>
          </a:p>
        </p:txBody>
      </p:sp>
      <p:sp>
        <p:nvSpPr>
          <p:cNvPr id="97" name="Rounded Rectangle 96"/>
          <p:cNvSpPr/>
          <p:nvPr/>
        </p:nvSpPr>
        <p:spPr bwMode="auto">
          <a:xfrm>
            <a:off x="5638800" y="27432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err="1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RecordWriter</a:t>
            </a:r>
            <a:endParaRPr kumimoji="0" lang="en-US" sz="12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Arial" charset="0"/>
            </a:endParaRPr>
          </a:p>
        </p:txBody>
      </p:sp>
      <p:cxnSp>
        <p:nvCxnSpPr>
          <p:cNvPr id="98" name="Straight Arrow Connector 97"/>
          <p:cNvCxnSpPr/>
          <p:nvPr/>
        </p:nvCxnSpPr>
        <p:spPr bwMode="auto">
          <a:xfrm rot="5400000">
            <a:off x="6058694" y="35425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 bwMode="auto">
          <a:xfrm rot="5400000">
            <a:off x="6058694" y="24757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918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Input and Output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InputFormat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KeyValueTextInputFormat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SequenceFileInputFormat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mr-IN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3937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OutputFormat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43183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TextOutputFormat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SequenceFileOutputFormat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47681766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solidFill>
                  <a:schemeClr val="bg2"/>
                </a:solidFill>
                <a:latin typeface="Gill Sans"/>
                <a:cs typeface="Gill Sans"/>
              </a:rPr>
              <a:t>Aside: Cloud Computing</a:t>
            </a:r>
            <a:endParaRPr lang="en-US" sz="32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706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Shuffle and Sort in MapReduce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Map side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362200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 outputs are buffered in memory in a circular buffer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When buffer reaches threshold, contents are “spilled” to disk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Spills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are merged into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 single, partitioned file (sorted within each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partition)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Combiner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runs during the merges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9373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Reduce side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4318337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First, map outputs are copied over to reducer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“Sort” is a multi-pass merge of map outputs (happens in memory and on disk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Combiner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runs during the merges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Final merge pass goes directly into reducer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Probably the most complex aspect of MapReduce execution</a:t>
            </a:r>
          </a:p>
        </p:txBody>
      </p:sp>
    </p:spTree>
    <p:extLst>
      <p:ext uri="{BB962C8B-B14F-4D97-AF65-F5344CB8AC3E}">
        <p14:creationId xmlns:p14="http://schemas.microsoft.com/office/powerpoint/2010/main" val="7735119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752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514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8194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5029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724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352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362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971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5527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4569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4203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2679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9624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4765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3718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6385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61722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30099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2385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4671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50716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2867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2578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21336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8288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4765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7813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8956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9624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590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Shuffle and Sort in MapReduce</a:t>
            </a:r>
          </a:p>
        </p:txBody>
      </p:sp>
    </p:spTree>
    <p:extLst>
      <p:ext uri="{BB962C8B-B14F-4D97-AF65-F5344CB8AC3E}">
        <p14:creationId xmlns:p14="http://schemas.microsoft.com/office/powerpoint/2010/main" val="33465583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23"/>
          <p:cNvGrpSpPr>
            <a:grpSpLocks/>
          </p:cNvGrpSpPr>
          <p:nvPr/>
        </p:nvGrpSpPr>
        <p:grpSpPr bwMode="auto">
          <a:xfrm>
            <a:off x="5778500" y="2667000"/>
            <a:ext cx="2928938" cy="1588206"/>
            <a:chOff x="5778500" y="2667000"/>
            <a:chExt cx="2928938" cy="1588630"/>
          </a:xfrm>
        </p:grpSpPr>
        <p:pic>
          <p:nvPicPr>
            <p:cNvPr id="27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9883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8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6200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9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2517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8834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" name="TextBox 7"/>
            <p:cNvSpPr txBox="1">
              <a:spLocks noChangeArrowheads="1"/>
            </p:cNvSpPr>
            <p:nvPr/>
          </p:nvSpPr>
          <p:spPr bwMode="auto">
            <a:xfrm>
              <a:off x="6400800" y="3886199"/>
              <a:ext cx="2044149" cy="3694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Hadoop Cluster</a:t>
              </a:r>
            </a:p>
          </p:txBody>
        </p:sp>
        <p:pic>
          <p:nvPicPr>
            <p:cNvPr id="3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5151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468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778500" y="2667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5" name="Picture 3" descr="MCj04114760000[1]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5800" y="2514600"/>
            <a:ext cx="1971675" cy="146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TextBox 12"/>
          <p:cNvSpPr txBox="1">
            <a:spLocks noChangeArrowheads="1"/>
          </p:cNvSpPr>
          <p:nvPr/>
        </p:nvSpPr>
        <p:spPr bwMode="auto">
          <a:xfrm>
            <a:off x="1371600" y="4038600"/>
            <a:ext cx="65264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You</a:t>
            </a:r>
          </a:p>
        </p:txBody>
      </p:sp>
      <p:pic>
        <p:nvPicPr>
          <p:cNvPr id="22" name="Picture 21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1866" y="2667000"/>
            <a:ext cx="719138" cy="1447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7"/>
          <p:cNvSpPr txBox="1">
            <a:spLocks noChangeArrowheads="1"/>
          </p:cNvSpPr>
          <p:nvPr/>
        </p:nvSpPr>
        <p:spPr bwMode="auto">
          <a:xfrm>
            <a:off x="3733800" y="3886200"/>
            <a:ext cx="1675271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rPr>
              <a:t>Submit node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0" dirty="0" smtClean="0">
                <a:solidFill>
                  <a:sysClr val="windowText" lastClr="000000"/>
                </a:solidFill>
                <a:latin typeface="Gill Sans"/>
                <a:cs typeface="Gill Sans"/>
              </a:rPr>
              <a:t>(workspace)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62000" y="5029200"/>
            <a:ext cx="21345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in?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62000" y="5405735"/>
            <a:ext cx="19468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Writing code?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762000" y="5786735"/>
            <a:ext cx="23394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Getting data out?</a:t>
            </a: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Workflow</a:t>
            </a:r>
          </a:p>
        </p:txBody>
      </p:sp>
    </p:spTree>
    <p:extLst>
      <p:ext uri="{BB962C8B-B14F-4D97-AF65-F5344CB8AC3E}">
        <p14:creationId xmlns:p14="http://schemas.microsoft.com/office/powerpoint/2010/main" val="3822185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4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Debugging Hadoop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First, take a deep breath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19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small, start locally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00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Build incrementally</a:t>
            </a:r>
          </a:p>
        </p:txBody>
      </p:sp>
    </p:spTree>
    <p:extLst>
      <p:ext uri="{BB962C8B-B14F-4D97-AF65-F5344CB8AC3E}">
        <p14:creationId xmlns:p14="http://schemas.microsoft.com/office/powerpoint/2010/main" val="14995462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Code Execution Environments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Different ways to run code: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4384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Local (standalone)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Pseudo-distributed mode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Fully-distributed mode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68563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Learn what’s good for what</a:t>
            </a:r>
          </a:p>
        </p:txBody>
      </p:sp>
    </p:spTree>
    <p:extLst>
      <p:ext uri="{BB962C8B-B14F-4D97-AF65-F5344CB8AC3E}">
        <p14:creationId xmlns:p14="http://schemas.microsoft.com/office/powerpoint/2010/main" val="165876407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Hadoop Debugging Strategies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275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Good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ol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’ </a:t>
            </a:r>
            <a:r>
              <a:rPr lang="en-US" sz="2400" b="0" kern="0" dirty="0" err="1">
                <a:solidFill>
                  <a:srgbClr val="000000"/>
                </a:solidFill>
                <a:latin typeface="Gill Sans"/>
                <a:cs typeface="Gill Sans"/>
              </a:rPr>
              <a:t>System.out.println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21085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Learn to use the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webapp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to access logs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Logging preferred over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System.out.println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 careful how much you log!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37887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Fail on success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75987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Throw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RuntimeExceptions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and capture state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707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Use Hadoop as the “glue”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8517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Implement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core functionality outside mappers and reducers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Independently test (e.g., unit testing)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Compose (tested) components in mappers and reducers</a:t>
            </a:r>
          </a:p>
        </p:txBody>
      </p:sp>
    </p:spTree>
    <p:extLst>
      <p:ext uri="{BB962C8B-B14F-4D97-AF65-F5344CB8AC3E}">
        <p14:creationId xmlns:p14="http://schemas.microsoft.com/office/powerpoint/2010/main" val="20053821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>
                <a:solidFill>
                  <a:srgbClr val="000000"/>
                </a:solidFill>
                <a:latin typeface="Gill Sans"/>
                <a:cs typeface="Gill Sans"/>
              </a:rPr>
              <a:t>The best thing since sliced bread?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8769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Before clouds…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2579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Grids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Connection machine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Vector supercomputers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057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Cloud computing means many different things: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867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Big data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Rebranding of web 2.0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Utility computing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Everything as a service</a:t>
            </a:r>
          </a:p>
        </p:txBody>
      </p:sp>
    </p:spTree>
    <p:extLst>
      <p:ext uri="{BB962C8B-B14F-4D97-AF65-F5344CB8AC3E}">
        <p14:creationId xmlns:p14="http://schemas.microsoft.com/office/powerpoint/2010/main" val="1226636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Rebranding of web 2.0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2133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Rich, interactive web applications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514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Clouds refer to the servers that run them</a:t>
            </a:r>
          </a:p>
          <a:p>
            <a:pPr lvl="0" algn="ctr">
              <a:defRPr/>
            </a:pPr>
            <a:r>
              <a:rPr lang="en-US" sz="2000" b="0" kern="0" dirty="0" err="1" smtClean="0">
                <a:solidFill>
                  <a:srgbClr val="0070C0"/>
                </a:solidFill>
                <a:latin typeface="Gill Sans"/>
                <a:cs typeface="Gill Sans"/>
              </a:rPr>
              <a:t>Javascript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! (ugh)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Examples: Facebook, YouTube, Gmail, …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66057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“The network is the computer”: take two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04157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User data is stored “in the clouds”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Rise of the tablets, smartphones, etc. (“thin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clients”)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Browser is the OS</a:t>
            </a:r>
          </a:p>
        </p:txBody>
      </p:sp>
    </p:spTree>
    <p:extLst>
      <p:ext uri="{BB962C8B-B14F-4D97-AF65-F5344CB8AC3E}">
        <p14:creationId xmlns:p14="http://schemas.microsoft.com/office/powerpoint/2010/main" val="21038178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7839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Utility Computing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137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What?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17526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Computing resources as a metered service (“pay as you go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”)</a:t>
            </a:r>
            <a:endParaRPr lang="en-US" sz="2000" b="0" kern="0" dirty="0">
              <a:solidFill>
                <a:srgbClr val="0070C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260937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641937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Cost: capital vs. operating expenses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Scalability: “infinite” capacity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Elasticity: scale up or down on demand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787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Does it make sense?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168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Benefits to cloud users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Business case for cloud providers</a:t>
            </a:r>
          </a:p>
        </p:txBody>
      </p:sp>
      <p:pic>
        <p:nvPicPr>
          <p:cNvPr id="13" name="Picture 12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44443" y="4411980"/>
            <a:ext cx="2423357" cy="2369820"/>
          </a:xfrm>
          <a:prstGeom prst="rect">
            <a:avLst/>
          </a:prstGeom>
        </p:spPr>
      </p:pic>
      <p:sp>
        <p:nvSpPr>
          <p:cNvPr id="14" name="Rounded Rectangular Callout 13"/>
          <p:cNvSpPr>
            <a:spLocks noChangeArrowheads="1"/>
          </p:cNvSpPr>
          <p:nvPr/>
        </p:nvSpPr>
        <p:spPr bwMode="auto">
          <a:xfrm>
            <a:off x="3962400" y="585978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794001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1524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3124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smtClean="0">
                <a:solidFill>
                  <a:srgbClr val="000000"/>
                </a:solidFill>
                <a:latin typeface="Gill Sans"/>
                <a:cs typeface="Gill Sans"/>
              </a:rPr>
              <a:t>Evolution of the Stack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1" name="Group 23"/>
          <p:cNvGrpSpPr>
            <a:grpSpLocks/>
          </p:cNvGrpSpPr>
          <p:nvPr/>
        </p:nvGrpSpPr>
        <p:grpSpPr bwMode="auto">
          <a:xfrm>
            <a:off x="6096000" y="2286000"/>
            <a:ext cx="2895600" cy="2533659"/>
            <a:chOff x="5638800" y="1676400"/>
            <a:chExt cx="2895600" cy="2533719"/>
          </a:xfrm>
        </p:grpSpPr>
        <p:sp>
          <p:nvSpPr>
            <p:cNvPr id="23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24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25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6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7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28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29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/>
              <a:r>
                <a:rPr lang="en-US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Container</a:t>
              </a:r>
              <a:endParaRPr lang="en-US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31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Containerized </a:t>
              </a:r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33087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53960</TotalTime>
  <Words>2024</Words>
  <Application>Microsoft Macintosh PowerPoint</Application>
  <PresentationFormat>On-screen Show (4:3)</PresentationFormat>
  <Paragraphs>600</Paragraphs>
  <Slides>47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3" baseType="lpstr">
      <vt:lpstr>Andale Mono</vt:lpstr>
      <vt:lpstr>Arial Black</vt:lpstr>
      <vt:lpstr>Gill Sans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15.0029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11280</cp:revision>
  <dcterms:created xsi:type="dcterms:W3CDTF">2012-08-31T06:36:49Z</dcterms:created>
  <dcterms:modified xsi:type="dcterms:W3CDTF">2017-01-09T15:08:35Z</dcterms:modified>
  <cp:category/>
</cp:coreProperties>
</file>